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261" r:id="rId4"/>
    <p:sldId id="259" r:id="rId5"/>
    <p:sldId id="262" r:id="rId6"/>
    <p:sldId id="273" r:id="rId7"/>
    <p:sldId id="274" r:id="rId8"/>
    <p:sldId id="276" r:id="rId9"/>
    <p:sldId id="287" r:id="rId10"/>
    <p:sldId id="270" r:id="rId11"/>
    <p:sldId id="271" r:id="rId12"/>
    <p:sldId id="278" r:id="rId13"/>
    <p:sldId id="288" r:id="rId14"/>
    <p:sldId id="264" r:id="rId15"/>
    <p:sldId id="281" r:id="rId16"/>
    <p:sldId id="266" r:id="rId17"/>
    <p:sldId id="263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4" r:id="rId26"/>
    <p:sldId id="298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272" r:id="rId36"/>
    <p:sldId id="283" r:id="rId37"/>
    <p:sldId id="306" r:id="rId38"/>
    <p:sldId id="307" r:id="rId39"/>
    <p:sldId id="265" r:id="rId40"/>
    <p:sldId id="2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66" d="100"/>
          <a:sy n="66" d="100"/>
        </p:scale>
        <p:origin x="9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AD91B-E4BE-6C16-8F63-0A3469995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3E69C-B77F-4641-CA9C-C1AF9E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954C-C66D-8D91-F04B-751E3767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D491-6D30-D732-E0AA-45DEF774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32638-4DC1-2C78-CD4C-C57F46B8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5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C085-E0BC-7C43-5248-FF6D669D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616113-CFF5-66A0-D4A4-F75A0C280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A5BFE-B79F-2C02-DD57-E6AD1DA4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6F2B2-8B96-D4AC-BE1C-A718E1211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7E5C-E005-5289-12B5-62214846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8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23B53-736D-F510-23AF-F22DC9713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B5F1F-2FBE-97E8-D8D5-13607ED79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CC8B-9891-EF1A-A8FD-DD7F6E5B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31C5C-C531-7951-7B35-CDCEDB5E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B4D35-0B4B-3A02-7B58-09255B3C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3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CA9C1-136E-05EE-41C7-C5AE8FC2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BE15-DBFF-FA28-086F-E728BAFEF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CE73-092C-EF2D-BD74-C8D4E5D7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0AD2-81E7-D8D7-DBF9-EF6A7BE1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8C5CC-B676-4828-2DFA-BC9814F0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5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E60E-6DA2-DC3F-6C19-8723D602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62CC8-6E3A-88DE-3873-B2CAF3BC5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EA0D-4C30-0717-0165-5C8C79D02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9BDA9-F6AE-0448-D366-29A7047D4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CFCD0-A77A-729F-D1B7-045DF584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8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8B26-02B3-D484-0041-A8063B8E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7202-5D2D-0217-99F9-4BEA9C271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28749-2F06-3E53-B0DD-EE03D9695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5B3FA-0D75-6A29-8755-C044282A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DC000-9C18-A7FD-EEC3-8369F9C6A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5BED5-6B69-85BF-D22F-7350A97A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DC0C-7D85-E058-D2AC-48355BAC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8D5AB-9BF2-F6DB-BB73-042B282D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7B70C-273A-DB84-A7EE-9EFDB5607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AC841-210A-CD16-76E6-6A0075C5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22C81A-B2ED-44C5-4F28-D18F77383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79AE3-FA80-AA9D-A922-EF5E790D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F53BE4-7943-908A-7801-543D85C5E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964283-F875-9336-1262-9BDEB3D1E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9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8884-EBAB-443E-CC44-7FF8CB9A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3FD0B1-D9F1-0526-465A-42C5FB113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ED3E3-E6F7-D52A-5039-E3EDA23D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9BD97-E4AF-18AC-F7D9-56564AA5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80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59668-EF27-F237-85B6-18393657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C26A6-2BFE-08CA-52C0-F12B2999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6F5B2-CDF4-DD22-ED06-8AF203D3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3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CC8E-C130-BCBC-E69C-7DEC6BAEF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9AB03-93AD-2168-B917-90CF081B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4DDB9-162C-8EC6-A4E5-A415CF9B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F6114-9078-DCAE-D143-CAEB01D6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DE88C-F4B2-ED24-702B-2B1B7D3E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813F1C-AAB0-C0DE-5689-D7508BD5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2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A6DD-11AA-91DE-4ED3-3AC32DDE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D8129D-46C6-DAB1-571C-8D8C9E6B9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A9B1-EB46-F1F0-39C9-D01D84B2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B3809-E866-E6DD-B1CC-9EF6795C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6305B-313F-641A-4203-8E687F064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2A08F-FC3F-79E9-DF3D-D2617A7E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4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3BA70-FA3C-E19B-84D9-A412B616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01959-2775-2B0B-C001-99F50DE09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8FE9F-9C41-E476-4542-7F1B3C32B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396A6-BCD4-4315-B943-CC21792FE271}" type="datetimeFigureOut">
              <a:rPr lang="en-US" smtClean="0"/>
              <a:t>7/31/2023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F550A-F5EB-C3F5-AD52-A1DCEB746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67B0B-15A8-0AA5-FD72-51B24721E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9547-49E0-41AE-8CD8-1B626D9D1E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9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9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615B-BDFD-5037-F4A9-5262541F5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>
                <a:solidFill>
                  <a:srgbClr val="0070C0"/>
                </a:solidFill>
              </a:rPr>
              <a:t>General Principles of Cervical preinvasive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2F254-B426-B27A-75AC-D024D667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Shima Alizadeh</a:t>
            </a:r>
          </a:p>
          <a:p>
            <a:pPr marL="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Gynecology Oncology Fellowship</a:t>
            </a:r>
          </a:p>
          <a:p>
            <a:pPr marL="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 University of medical science</a:t>
            </a:r>
          </a:p>
        </p:txBody>
      </p:sp>
    </p:spTree>
    <p:extLst>
      <p:ext uri="{BB962C8B-B14F-4D97-AF65-F5344CB8AC3E}">
        <p14:creationId xmlns:p14="http://schemas.microsoft.com/office/powerpoint/2010/main" val="4247411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0EEB1-909B-2B1B-9C2D-A2D40C77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" y="0"/>
            <a:ext cx="1218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D28D6-CFBE-513D-B3E7-BC26E5FCE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365-73C3-4E8C-9DAD-D5154E54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/>
              <a:t>CIN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7C5CAC-624D-ECB1-C319-7A9DE4AA08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>
            <a:fillRect/>
          </a:stretch>
        </p:blipFill>
        <p:spPr>
          <a:xfrm>
            <a:off x="5054600" y="952500"/>
            <a:ext cx="6097588" cy="487362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E62F-0FFB-4B86-B01E-96CD684A5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Anterior Lip</a:t>
            </a:r>
          </a:p>
          <a:p>
            <a:r>
              <a:rPr lang="en-US" sz="4000" dirty="0"/>
              <a:t>Sharp border</a:t>
            </a:r>
          </a:p>
          <a:p>
            <a:r>
              <a:rPr lang="en-US" sz="4000" dirty="0"/>
              <a:t>Transitional zone</a:t>
            </a:r>
          </a:p>
          <a:p>
            <a:pPr marL="0" indent="0">
              <a:buNone/>
            </a:pPr>
            <a:r>
              <a:rPr lang="en-US" sz="4000" dirty="0"/>
              <a:t>                          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Metaplasia 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 infection</a:t>
            </a:r>
          </a:p>
        </p:txBody>
      </p:sp>
    </p:spTree>
    <p:extLst>
      <p:ext uri="{BB962C8B-B14F-4D97-AF65-F5344CB8AC3E}">
        <p14:creationId xmlns:p14="http://schemas.microsoft.com/office/powerpoint/2010/main" val="308540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FDD2-4D3D-302B-CEBD-CF27C8BD8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Risk for progression to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2CA3-2B08-36F5-968B-A2F502C92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AGE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            &lt;25 years have a lower risk of developing cervical cancer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CIN grade</a:t>
            </a:r>
          </a:p>
          <a:p>
            <a:r>
              <a:rPr lang="en-US" dirty="0"/>
              <a:t>HPV and cytology results preceding the diagnosis of CIN</a:t>
            </a:r>
          </a:p>
        </p:txBody>
      </p:sp>
    </p:spTree>
    <p:extLst>
      <p:ext uri="{BB962C8B-B14F-4D97-AF65-F5344CB8AC3E}">
        <p14:creationId xmlns:p14="http://schemas.microsoft.com/office/powerpoint/2010/main" val="2453425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CC472-74DB-B14A-4031-183ECF902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5"/>
            <a:ext cx="12192000" cy="68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17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365-73C3-4E8C-9DAD-D5154E5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LSIL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E62F-0FFB-4B86-B01E-96CD684A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dirty="0"/>
              <a:t>75% CIN 1</a:t>
            </a:r>
          </a:p>
          <a:p>
            <a:r>
              <a:rPr lang="en-US" sz="6000" dirty="0"/>
              <a:t>25% CIN 2,3</a:t>
            </a:r>
          </a:p>
          <a:p>
            <a:r>
              <a:rPr lang="en-US" sz="6000" dirty="0"/>
              <a:t>82% HPV+</a:t>
            </a:r>
          </a:p>
          <a:p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Colposcopy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7B3E3B9-60C9-49B6-81D8-7368748C61C8}"/>
              </a:ext>
            </a:extLst>
          </p:cNvPr>
          <p:cNvSpPr/>
          <p:nvPr/>
        </p:nvSpPr>
        <p:spPr>
          <a:xfrm>
            <a:off x="5088081" y="4171373"/>
            <a:ext cx="2015837" cy="8104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9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E9D560-4B87-A15A-FC74-43B580D9B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37" y="0"/>
            <a:ext cx="9790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9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028AF-56D0-83E9-81A3-280AAC2E7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4"/>
            <a:ext cx="12192000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2B77-AA2C-24BB-3F79-71FC1BF3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≥25 YO WITH CIN1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916E-BC2A-0175-699C-A32B022E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Preceded by LSIL or less — Patients with CIN 1 preceded by</a:t>
            </a:r>
          </a:p>
          <a:p>
            <a:pPr marL="0" indent="0">
              <a:buNone/>
            </a:pPr>
            <a:endParaRPr lang="en-US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    low-grade squamous intraepithelial lesion (LSIL),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    atypical squamous cells of undetermined significance (ASC-US)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    NILM but positive for human papillomavirus (HPV) are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risk for the development of cervical cancer</a:t>
            </a:r>
          </a:p>
        </p:txBody>
      </p:sp>
    </p:spTree>
    <p:extLst>
      <p:ext uri="{BB962C8B-B14F-4D97-AF65-F5344CB8AC3E}">
        <p14:creationId xmlns:p14="http://schemas.microsoft.com/office/powerpoint/2010/main" val="242307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ACEE-3F4F-1AF6-39FE-07318813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D74B-02B6-1D84-1B7F-407B4FE84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1830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a cohort study in which over 100,000 patients had colposcopy biopsies demonstrating CIN 1 and were followed for a decade, the risk of developing CIN 3+ when preceding cytology was LSIL or less was:</a:t>
            </a:r>
          </a:p>
          <a:p>
            <a:endParaRPr lang="en-US" dirty="0"/>
          </a:p>
          <a:p>
            <a:r>
              <a:rPr lang="en-US" dirty="0"/>
              <a:t>For LSIL, HPV-positive – One- and five-year risks were 0.7 and 2.3 percent</a:t>
            </a:r>
          </a:p>
          <a:p>
            <a:endParaRPr lang="en-US" dirty="0"/>
          </a:p>
          <a:p>
            <a:r>
              <a:rPr lang="en-US" dirty="0"/>
              <a:t>For ASC-US, HPV-positive – One- and five-year risks were 0.5 and 2.6 percent The following algorithm provides an example as to how these patients are managed (algorithm 1).</a:t>
            </a:r>
          </a:p>
          <a:p>
            <a:endParaRPr lang="en-US" dirty="0"/>
          </a:p>
          <a:p>
            <a:r>
              <a:rPr lang="en-US" dirty="0"/>
              <a:t>For NILM, HPV-positive – One- and five-year risks were 0.7 and 2.8 percent</a:t>
            </a:r>
          </a:p>
          <a:p>
            <a:endParaRPr lang="en-US" dirty="0"/>
          </a:p>
          <a:p>
            <a:r>
              <a:rPr lang="en-US" dirty="0"/>
              <a:t>In all three of these examples, given the low risk of developing CIN 3+</a:t>
            </a:r>
          </a:p>
          <a:p>
            <a:pPr marL="0" indent="0">
              <a:buNone/>
            </a:pPr>
            <a:r>
              <a:rPr lang="en-US" dirty="0"/>
              <a:t>                                  </a:t>
            </a:r>
          </a:p>
          <a:p>
            <a:pPr marL="0" indent="0" algn="ctr">
              <a:buNone/>
            </a:pPr>
            <a:r>
              <a:rPr lang="en-US" sz="4500" b="1" i="1" dirty="0">
                <a:solidFill>
                  <a:srgbClr val="FFC000"/>
                </a:solidFill>
              </a:rPr>
              <a:t>           one-year follow-up with HPV-based testing is recommended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7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7334-8F43-8D3B-BC2A-92126C21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AA5D8-0CF2-EAA8-147A-CC1568E51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1048641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2CFC9D-8F87-2831-1566-D9769A100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73" y="0"/>
            <a:ext cx="10959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3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7FFA-80F2-F5B0-11D2-AC2AEBDE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ASC-H or HSIL — CIN 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4850-58DB-664D-F40E-BEB211749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increased risk for subsequent high-grade disease</a:t>
            </a:r>
          </a:p>
          <a:p>
            <a:endParaRPr lang="en-US" dirty="0"/>
          </a:p>
          <a:p>
            <a:r>
              <a:rPr lang="en-US" dirty="0"/>
              <a:t>Concern  that an underlying high-grade lesion has been missed by colposcopy and biopsy</a:t>
            </a:r>
          </a:p>
        </p:txBody>
      </p:sp>
    </p:spTree>
    <p:extLst>
      <p:ext uri="{BB962C8B-B14F-4D97-AF65-F5344CB8AC3E}">
        <p14:creationId xmlns:p14="http://schemas.microsoft.com/office/powerpoint/2010/main" val="423823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EB85C-F43D-1633-1522-FA0AAE1F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9246E-0493-A02F-0DE2-4F2ECAD43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the  study on 100,000 patients had </a:t>
            </a:r>
            <a:r>
              <a:rPr lang="en-US" dirty="0" err="1"/>
              <a:t>colposcopic</a:t>
            </a:r>
            <a:r>
              <a:rPr lang="en-US" dirty="0"/>
              <a:t> biopsies demonstrating CIN 1 and were followed for a decade, the risk of developing CIN 3+ when preceding cytology was ASC-H or HSIL was</a:t>
            </a:r>
          </a:p>
          <a:p>
            <a:endParaRPr lang="en-US" dirty="0"/>
          </a:p>
          <a:p>
            <a:r>
              <a:rPr lang="en-US" dirty="0"/>
              <a:t>For ASC-H – One- and five-year risks were 1.4 and 5.6 percent</a:t>
            </a:r>
          </a:p>
          <a:p>
            <a:endParaRPr lang="en-US" dirty="0"/>
          </a:p>
          <a:p>
            <a:r>
              <a:rPr lang="en-US" dirty="0"/>
              <a:t>For HSIL – One- and five-year risks were 3.9 and 6.5 percent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                       </a:t>
            </a:r>
            <a:r>
              <a:rPr lang="en-US" sz="3600" b="1" i="1" spc="300" dirty="0">
                <a:solidFill>
                  <a:srgbClr val="00B0F0"/>
                </a:solidFill>
                <a:effectLst/>
                <a:latin typeface="Noto Sans" panose="020B0502040504020204" pitchFamily="34" charset="0"/>
              </a:rPr>
              <a:t>Managed more aggressively </a:t>
            </a:r>
            <a:endParaRPr lang="en-US" b="1" i="1" spc="3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5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316C-3A39-DCE9-11BD-E9EBB784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Preceded by HSIL cytology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D1CD2-1592-3489-331F-6DCEBD0DF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immediate diagnostic excisional procedure or </a:t>
            </a:r>
          </a:p>
          <a:p>
            <a:r>
              <a:rPr lang="en-US" dirty="0"/>
              <a:t>Observation (HPV testing and colposcopy at one year) </a:t>
            </a:r>
          </a:p>
          <a:p>
            <a:pPr marL="0" indent="0">
              <a:buNone/>
            </a:pPr>
            <a:endParaRPr lang="en-US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 Entire squamocolumnar junction (SCJ) and lesion are visible on colposcopy</a:t>
            </a:r>
          </a:p>
          <a:p>
            <a:pPr marL="1371600" lvl="3" indent="0">
              <a:buNone/>
            </a:pPr>
            <a:endParaRPr lang="en-US" sz="28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2400" dirty="0"/>
              <a:t> The endocervical curettage (ECC) is less than CIN 2</a:t>
            </a:r>
          </a:p>
        </p:txBody>
      </p:sp>
    </p:spTree>
    <p:extLst>
      <p:ext uri="{BB962C8B-B14F-4D97-AF65-F5344CB8AC3E}">
        <p14:creationId xmlns:p14="http://schemas.microsoft.com/office/powerpoint/2010/main" val="4108444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F500-D47C-5E60-D731-EA916340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O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bservation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3BA21-6FC0-BC4D-6827-2C33607F9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486"/>
            <a:ext cx="10515600" cy="4667477"/>
          </a:xfrm>
        </p:spPr>
        <p:txBody>
          <a:bodyPr>
            <a:normAutofit/>
          </a:bodyPr>
          <a:lstStyle/>
          <a:p>
            <a:r>
              <a:rPr lang="en-US" dirty="0"/>
              <a:t>Colposcopy and HPV-based testing are performed at one year; if negative, then repeat HPV testing is recommended in one year.</a:t>
            </a:r>
          </a:p>
          <a:p>
            <a:endParaRPr lang="en-US" dirty="0"/>
          </a:p>
          <a:p>
            <a:r>
              <a:rPr lang="en-US" dirty="0"/>
              <a:t>-If HPV testing continues to be negative, then repeat HPV testing is recommended in three years</a:t>
            </a:r>
          </a:p>
          <a:p>
            <a:r>
              <a:rPr lang="en-US" dirty="0"/>
              <a:t>-If any test is abnormal during observation, repeat colposcopy is recommended, and management is based on the biopsy result.</a:t>
            </a:r>
          </a:p>
          <a:p>
            <a:endParaRPr lang="en-US" dirty="0"/>
          </a:p>
          <a:p>
            <a:r>
              <a:rPr lang="en-US" dirty="0"/>
              <a:t>-If HSIL cytology is found at the one- or two-year visit, then a diagnostic excisional procedure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37024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CAFD5F-3461-5113-4556-0419DC8E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19313"/>
            <a:ext cx="11698513" cy="63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2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AFDF-EAD8-7DDE-4F39-0BFCF028A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preceded by ASC-H cytology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D89CB-0A8D-6E7B-350B-0FBDC6417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Observation is recommended provided the entire SCJ and lesion are visible on colposcopy and an ECC, if collected, is negative. A diagnostic excisional procedure is not recommended.</a:t>
            </a:r>
          </a:p>
          <a:p>
            <a:endParaRPr lang="en-US" dirty="0"/>
          </a:p>
          <a:p>
            <a:r>
              <a:rPr lang="en-US" dirty="0"/>
              <a:t>-HPV-based testing is performed at one year; if negative, then repeat HPV testing is recommended in one year.</a:t>
            </a:r>
          </a:p>
          <a:p>
            <a:endParaRPr lang="en-US" dirty="0"/>
          </a:p>
          <a:p>
            <a:r>
              <a:rPr lang="en-US" dirty="0"/>
              <a:t>-If HPV testing continues to be negative, then repeat HPV testing is recommended in three years,( long-term surveillance ) </a:t>
            </a:r>
          </a:p>
          <a:p>
            <a:r>
              <a:rPr lang="en-US" dirty="0"/>
              <a:t>-If any test is abnormal during observation, repeat colposcopy is recommended, and management is based on the biopsy result.</a:t>
            </a:r>
          </a:p>
          <a:p>
            <a:endParaRPr lang="en-US" dirty="0"/>
          </a:p>
          <a:p>
            <a:r>
              <a:rPr lang="en-US" dirty="0"/>
              <a:t>-If HSIL cytology is found at the one- or two-year visit, or if ASC-H is persistent at the two-year visit, then a diagnostic excisional procedure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341375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C6C3-6A15-18A8-C9E5-7458328B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Preceded by ASC-H cytology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172F5-7D55-CF1E-7DBA-FE1B32F6E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1494972"/>
            <a:ext cx="11263085" cy="5210628"/>
          </a:xfrm>
        </p:spPr>
      </p:pic>
    </p:spTree>
    <p:extLst>
      <p:ext uri="{BB962C8B-B14F-4D97-AF65-F5344CB8AC3E}">
        <p14:creationId xmlns:p14="http://schemas.microsoft.com/office/powerpoint/2010/main" val="3637249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6A32E-2EA9-F417-2FAA-7DB8CF1A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Persistent for two years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5E5A-61CB-E9F0-C062-49C7760DC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Persistent CIN 1 has a low risk of progression to CIN 3+</a:t>
            </a: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Observation is preferred. Co test in 1 year</a:t>
            </a:r>
          </a:p>
          <a:p>
            <a:pPr marL="0" indent="0" algn="l">
              <a:buNone/>
            </a:pPr>
            <a:endParaRPr lang="en-US" b="0" i="0" dirty="0">
              <a:solidFill>
                <a:srgbClr val="232323"/>
              </a:solidFill>
              <a:effectLst/>
              <a:latin typeface="Noto Sans" panose="020B0502040504020204" pitchFamily="34" charset="0"/>
            </a:endParaRPr>
          </a:p>
          <a:p>
            <a:pPr algn="l"/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Treatment with a diagnostic excisional procedure (LEEP, cold knife cone, and laser cone biopsy) or ablation (with cryotherapy, laser ablation, and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thermo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ablation)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9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3287-343A-DDEB-8F74-90BBC12D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CIN 2,3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DC4E4-5896-71F1-B2CD-78BBCF439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Prompt treatment is recommended, with the exception of pregnant patients and patients younger than 25 years of age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Patient compliance is another factor to consider when deciding whether to treat or manage expectantly</a:t>
            </a:r>
          </a:p>
          <a:p>
            <a:endParaRPr lang="en-US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0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537BB-852B-1A8E-F96B-4B42477E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6"/>
            <a:ext cx="12192000" cy="67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4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2618C-61F0-6ED5-1091-CFAE1859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nonpregnant patients ≥25 years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AB84-AD00-3DD2-E3CA-968890396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histologic HSIL is unspecified (reported as histologic HSIL or HSIL [CIN 2,3] without distinction of CIN 2 or CIN 3):</a:t>
            </a:r>
          </a:p>
          <a:p>
            <a:endParaRPr lang="en-US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           Treatment is preferred; in these patients, CIN 3 cannot be excluded, and, therefore, patients are managed as if CIN 3 were present.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pPr algn="ctr">
              <a:buFont typeface="Wingdings" panose="05000000000000000000" pitchFamily="2" charset="2"/>
              <a:buChar char="q"/>
            </a:pPr>
            <a:r>
              <a:rPr lang="en-US" dirty="0"/>
              <a:t>           Observation (with colposcopy and HPV testing at 6 and 12 months) is acceptable.</a:t>
            </a:r>
          </a:p>
        </p:txBody>
      </p:sp>
    </p:spTree>
    <p:extLst>
      <p:ext uri="{BB962C8B-B14F-4D97-AF65-F5344CB8AC3E}">
        <p14:creationId xmlns:p14="http://schemas.microsoft.com/office/powerpoint/2010/main" val="190987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8128-3DF4-7FCD-F922-C8101329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CIN 2 is specified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4F6C6-78F6-E30A-AD78-102822F46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i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Treatment is recommended</a:t>
            </a:r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Observation (with colposcopy and HPV testing at 6 and 12 months for up to two years) is acceptable if all of the following are present: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patient's concerns about potential adverse pregnancy outcomes after an excisional procedure outweigh the concerns about cancer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entire SCJ and lesion are visible on colposcopy, and ECC does not demonstrate CIN 2+ or ungraded CIN.</a:t>
            </a:r>
          </a:p>
        </p:txBody>
      </p:sp>
    </p:spTree>
    <p:extLst>
      <p:ext uri="{BB962C8B-B14F-4D97-AF65-F5344CB8AC3E}">
        <p14:creationId xmlns:p14="http://schemas.microsoft.com/office/powerpoint/2010/main" val="3745314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9A10D-8144-A951-5EE8-3D4001E97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7406-1B60-F5CC-78E9-E559123FB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If CIN 3 is specified, if the entire SCJ or lesion are not visible on colposcopy, or if the ECC is CIN 2+: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Treatment is recommended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Hysterectomy is not acceptable for the primary treatment of HSIL (CIN 2 or 3).</a:t>
            </a:r>
          </a:p>
        </p:txBody>
      </p:sp>
    </p:spTree>
    <p:extLst>
      <p:ext uri="{BB962C8B-B14F-4D97-AF65-F5344CB8AC3E}">
        <p14:creationId xmlns:p14="http://schemas.microsoft.com/office/powerpoint/2010/main" val="335012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BBE9-27EB-C02B-C9B2-CC0B96368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/>
              <a:t>clinical management of histologic HSIL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5D329B-79D5-A8F6-E7D6-20143B5C0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161144"/>
            <a:ext cx="9419772" cy="5696856"/>
          </a:xfrm>
        </p:spPr>
      </p:pic>
    </p:spTree>
    <p:extLst>
      <p:ext uri="{BB962C8B-B14F-4D97-AF65-F5344CB8AC3E}">
        <p14:creationId xmlns:p14="http://schemas.microsoft.com/office/powerpoint/2010/main" val="143265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3FDA2B-3BC6-6DD2-D6A9-22061ACB09E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1930743" cy="6858000"/>
          </a:xfrm>
        </p:spPr>
      </p:pic>
    </p:spTree>
    <p:extLst>
      <p:ext uri="{BB962C8B-B14F-4D97-AF65-F5344CB8AC3E}">
        <p14:creationId xmlns:p14="http://schemas.microsoft.com/office/powerpoint/2010/main" val="1220960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2023-9904-5B64-E0D7-B3FAA9A6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>
                <a:solidFill>
                  <a:srgbClr val="353535"/>
                </a:solidFill>
                <a:effectLst/>
              </a:rPr>
              <a:t>RECOMMENDATIONS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4B0F-D289-DBE9-23A2-834C69DB9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New-onset CIN 1 and (ASC-US), (LSIL), or (ASC-H), we recommend observation rather than treatment</a:t>
            </a:r>
          </a:p>
          <a:p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 for these patients is with HPV testing </a:t>
            </a:r>
            <a:r>
              <a:rPr lang="en-US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one year </a:t>
            </a:r>
          </a:p>
          <a:p>
            <a:r>
              <a:rPr lang="en-US" dirty="0"/>
              <a:t>Treatment rather than observation may be reasonable in some patients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long-term follow-up may be difficult,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en-US" sz="2400" dirty="0"/>
              <a:t> completed childbearing and are not concerned about future obstetric complications</a:t>
            </a:r>
          </a:p>
        </p:txBody>
      </p:sp>
    </p:spTree>
    <p:extLst>
      <p:ext uri="{BB962C8B-B14F-4D97-AF65-F5344CB8AC3E}">
        <p14:creationId xmlns:p14="http://schemas.microsoft.com/office/powerpoint/2010/main" val="3194298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365-73C3-4E8C-9DAD-D5154E5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ASC-US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E62F-0FFB-4B86-B01E-96CD684A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CIN 1 ,  Age&gt;25y</a:t>
            </a:r>
          </a:p>
          <a:p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                co test 1y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707F2A3-CB8D-EA95-911E-E1F9A01E565C}"/>
              </a:ext>
            </a:extLst>
          </p:cNvPr>
          <p:cNvSpPr/>
          <p:nvPr/>
        </p:nvSpPr>
        <p:spPr>
          <a:xfrm>
            <a:off x="3505200" y="3429000"/>
            <a:ext cx="4648200" cy="1104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91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F8F74-714D-EFE3-3B61-AB531C72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49A4-B376-22C7-4EA8-5D20E33B6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Persistent CIN 1 ( lesions present for ≥2 years), we continue to prefer observation, but treatment is also acceptable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24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699F-1275-1897-70A6-F3E1886F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A1DB-3184-85DF-89F8-EBE5BFD2F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CIN 1 and a preceding lesion of high-grade squamous intraepithelial lesion (HSIL) or CIN 2, treatment or observation is acceptable</a:t>
            </a:r>
          </a:p>
          <a:p>
            <a:endParaRPr lang="en-US" dirty="0"/>
          </a:p>
          <a:p>
            <a:r>
              <a:rPr lang="en-US" dirty="0"/>
              <a:t>For most patients, we suggest treatment rather than observation</a:t>
            </a:r>
          </a:p>
        </p:txBody>
      </p:sp>
    </p:spTree>
    <p:extLst>
      <p:ext uri="{BB962C8B-B14F-4D97-AF65-F5344CB8AC3E}">
        <p14:creationId xmlns:p14="http://schemas.microsoft.com/office/powerpoint/2010/main" val="1609309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193F88-607D-842D-7F8D-66DFFCD92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466"/>
            <a:ext cx="12192000" cy="58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9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3376-5AB2-4F12-E343-7E49AAFE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F092C-0FD5-3422-8E36-CA3822E20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Cervical Intraepithelial neoplasia (CIN) since 1968</a:t>
            </a:r>
          </a:p>
          <a:p>
            <a:endParaRPr lang="en-US" dirty="0"/>
          </a:p>
          <a:p>
            <a:r>
              <a:rPr lang="en-US" dirty="0"/>
              <a:t>Dysplasia                                               Cancer</a:t>
            </a: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AB8E4A-42DD-40F6-D9C6-E1F60A55DFE2}"/>
              </a:ext>
            </a:extLst>
          </p:cNvPr>
          <p:cNvSpPr/>
          <p:nvPr/>
        </p:nvSpPr>
        <p:spPr>
          <a:xfrm>
            <a:off x="2769704" y="3061252"/>
            <a:ext cx="2888974" cy="2650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65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0BF8A-BBB1-F4D4-DB55-59EEB0E6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F5940-EEC1-2F92-849B-595FC5B34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729"/>
            <a:ext cx="12192000" cy="621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1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D11E-4528-7EA9-0B2B-7D0121EB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17500"/>
            <a:ext cx="9447212" cy="1130300"/>
          </a:xfrm>
        </p:spPr>
        <p:txBody>
          <a:bodyPr/>
          <a:lstStyle/>
          <a:p>
            <a:pPr algn="ctr"/>
            <a:r>
              <a:rPr lang="en-US" b="1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Cervical intraepithelial neoplasia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E78150-CBC7-6FB2-C5BD-800253C983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9687"/>
          <a:stretch/>
        </p:blipFill>
        <p:spPr>
          <a:xfrm>
            <a:off x="7569200" y="2362200"/>
            <a:ext cx="4381500" cy="3811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C1D94B3-0E03-8D1F-EB74-43209804B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513512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32323"/>
                </a:solidFill>
                <a:latin typeface="Noto Sans" panose="020B0502040504020204" pitchFamily="34" charset="0"/>
              </a:rPr>
              <a:t>A</a:t>
            </a: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premalignant condition of the uterine cervix.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The ectocervix (surface of the cervix that is visualized on vaginal speculum examination) is covered in squamous epithelium,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The endocervix, including the cervical canal, is covered with glandular epithelium.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CIN refers to squamous abnormalities.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32323"/>
              </a:solidFill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Glandular cervical neoplasia includes adenocarcinoma in situ and adenocarcinoma.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868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365-73C3-4E8C-9DAD-D5154E5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CIN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E62F-0FFB-4B86-B01E-96CD684A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Cellular Immaturity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Cellular Disorganization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Nuclear Atypia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Mitosis</a:t>
            </a: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B38C3F4-FDA4-4B2A-90A9-5A877E0F24BF}"/>
              </a:ext>
            </a:extLst>
          </p:cNvPr>
          <p:cNvSpPr/>
          <p:nvPr/>
        </p:nvSpPr>
        <p:spPr>
          <a:xfrm flipH="1">
            <a:off x="1167244" y="4785591"/>
            <a:ext cx="353291" cy="58189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6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57365-73C3-4E8C-9DAD-D5154E54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Metaplasia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8E62F-0FFB-4B86-B01E-96CD684A5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Estrogen -&gt; Glycogen in vaginal epithelium</a:t>
            </a:r>
          </a:p>
          <a:p>
            <a:r>
              <a:rPr lang="en-US" sz="3200" dirty="0"/>
              <a:t>Lactobacilli -&gt; PH vaginal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 </a:t>
            </a:r>
          </a:p>
          <a:p>
            <a:pPr marL="0" indent="0">
              <a:buNone/>
            </a:pPr>
            <a:r>
              <a:rPr lang="en-US" sz="3200" dirty="0"/>
              <a:t>                 Sub columnar reserve cell -&gt; 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Metaplasia</a:t>
            </a:r>
          </a:p>
          <a:p>
            <a:pPr marL="0" indent="0">
              <a:buNone/>
            </a:pP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3600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Columnar -&gt; Squamous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0F1D33B-218D-4FCA-D0B4-EC1CBA3BF8FD}"/>
              </a:ext>
            </a:extLst>
          </p:cNvPr>
          <p:cNvSpPr/>
          <p:nvPr/>
        </p:nvSpPr>
        <p:spPr>
          <a:xfrm>
            <a:off x="5321300" y="2425700"/>
            <a:ext cx="342900" cy="4953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F140232A-E135-2DBF-2398-2B09FACB86C6}"/>
              </a:ext>
            </a:extLst>
          </p:cNvPr>
          <p:cNvSpPr/>
          <p:nvPr/>
        </p:nvSpPr>
        <p:spPr>
          <a:xfrm>
            <a:off x="3670300" y="3429000"/>
            <a:ext cx="4292600" cy="7239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55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573-F4A7-7384-B107-45415D28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89000"/>
          </a:xfrm>
        </p:spPr>
        <p:txBody>
          <a:bodyPr/>
          <a:lstStyle/>
          <a:p>
            <a:pPr algn="ctr"/>
            <a:r>
              <a:rPr lang="en-US" dirty="0"/>
              <a:t>CIN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8B18B0-1E08-B1FA-C292-D9515D99A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290286"/>
            <a:ext cx="7173232" cy="6299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A8D4A-FA13-8739-6618-EB0A3CAF5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a low-grade lesion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mildly atypical cellular changes in the lower third of the epithelium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Human papillomavirus (HPV) cytopathic effect (koilocytotic atypia) is often present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 4 percent  CIN 1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232323"/>
                </a:solidFill>
                <a:effectLst/>
                <a:latin typeface="Noto Sans" panose="020B0502040504020204" pitchFamily="34" charset="0"/>
              </a:rPr>
              <a:t> 5 percent for CIN 2,3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0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1189</Words>
  <Application>Microsoft Office PowerPoint</Application>
  <PresentationFormat>Widescreen</PresentationFormat>
  <Paragraphs>167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General Principles of Cervical preinvasive Disease</vt:lpstr>
      <vt:lpstr>PowerPoint Presentation</vt:lpstr>
      <vt:lpstr>PowerPoint Presentation</vt:lpstr>
      <vt:lpstr>PowerPoint Presentation</vt:lpstr>
      <vt:lpstr>PowerPoint Presentation</vt:lpstr>
      <vt:lpstr>Cervical intraepithelial neoplasia</vt:lpstr>
      <vt:lpstr>CIN Diagnosis</vt:lpstr>
      <vt:lpstr>Metaplasia</vt:lpstr>
      <vt:lpstr>CIN 1</vt:lpstr>
      <vt:lpstr>PowerPoint Presentation</vt:lpstr>
      <vt:lpstr>PowerPoint Presentation</vt:lpstr>
      <vt:lpstr>CIN</vt:lpstr>
      <vt:lpstr>Risk for progression to cancer</vt:lpstr>
      <vt:lpstr>PowerPoint Presentation</vt:lpstr>
      <vt:lpstr>LSIL</vt:lpstr>
      <vt:lpstr>PowerPoint Presentation</vt:lpstr>
      <vt:lpstr>PowerPoint Presentation</vt:lpstr>
      <vt:lpstr> PATIENTS ≥25 YO WITH CIN1</vt:lpstr>
      <vt:lpstr>PowerPoint Presentation</vt:lpstr>
      <vt:lpstr>PowerPoint Presentation</vt:lpstr>
      <vt:lpstr>ASC-H or HSIL — CIN 1 </vt:lpstr>
      <vt:lpstr>PowerPoint Presentation</vt:lpstr>
      <vt:lpstr> Preceded by HSIL cytology</vt:lpstr>
      <vt:lpstr>Observation</vt:lpstr>
      <vt:lpstr>PowerPoint Presentation</vt:lpstr>
      <vt:lpstr>preceded by ASC-H cytology</vt:lpstr>
      <vt:lpstr>Preceded by ASC-H cytology</vt:lpstr>
      <vt:lpstr>Persistent for two years </vt:lpstr>
      <vt:lpstr>CIN 2,3 </vt:lpstr>
      <vt:lpstr>nonpregnant patients ≥25 years </vt:lpstr>
      <vt:lpstr>If CIN 2 is specified </vt:lpstr>
      <vt:lpstr>PowerPoint Presentation</vt:lpstr>
      <vt:lpstr>clinical management of histologic HSIL</vt:lpstr>
      <vt:lpstr>PowerPoint Presentation</vt:lpstr>
      <vt:lpstr>RECOMMENDATIONS</vt:lpstr>
      <vt:lpstr>ASC-US</vt:lpstr>
      <vt:lpstr>RECOMMENDATIONS</vt:lpstr>
      <vt:lpstr>RECOMMENDATIONS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Principals of Cervical preinvasive Disease</dc:title>
  <dc:creator>Shima</dc:creator>
  <cp:lastModifiedBy>Guest User</cp:lastModifiedBy>
  <cp:revision>9</cp:revision>
  <dcterms:created xsi:type="dcterms:W3CDTF">2023-07-30T16:43:40Z</dcterms:created>
  <dcterms:modified xsi:type="dcterms:W3CDTF">2023-07-31T19:32:31Z</dcterms:modified>
</cp:coreProperties>
</file>